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8" autoAdjust="0"/>
    <p:restoredTop sz="70280" autoAdjust="0"/>
  </p:normalViewPr>
  <p:slideViewPr>
    <p:cSldViewPr>
      <p:cViewPr>
        <p:scale>
          <a:sx n="66" d="100"/>
          <a:sy n="66" d="100"/>
        </p:scale>
        <p:origin x="-330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1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adianc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rradianc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4D function</a:t>
            </a:r>
          </a:p>
          <a:p>
            <a:endParaRPr lang="en-US" dirty="0" smtClean="0"/>
          </a:p>
          <a:p>
            <a:r>
              <a:rPr lang="en-US" dirty="0" smtClean="0"/>
              <a:t>Returns the ratio of reflected </a:t>
            </a:r>
            <a:r>
              <a:rPr lang="en-US" dirty="0" smtClean="0">
                <a:hlinkClick r:id="rId3" tooltip="Radiance"/>
              </a:rPr>
              <a:t>radiance</a:t>
            </a:r>
            <a:r>
              <a:rPr lang="en-US" dirty="0" smtClean="0"/>
              <a:t> exiting along </a:t>
            </a:r>
            <a:r>
              <a:rPr lang="en-US" dirty="0" err="1" smtClean="0"/>
              <a:t>w_r</a:t>
            </a:r>
            <a:r>
              <a:rPr lang="en-US" dirty="0" smtClean="0"/>
              <a:t> to the </a:t>
            </a:r>
            <a:r>
              <a:rPr lang="en-US" dirty="0" smtClean="0">
                <a:hlinkClick r:id="rId4" tooltip="Irradiance"/>
              </a:rPr>
              <a:t>irradiance</a:t>
            </a:r>
            <a:r>
              <a:rPr lang="en-US" dirty="0" smtClean="0"/>
              <a:t> incident on the surface from direction </a:t>
            </a:r>
            <a:r>
              <a:rPr lang="en-US" dirty="0" err="1" smtClean="0"/>
              <a:t>w_i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 defined in</a:t>
            </a:r>
            <a:r>
              <a:rPr lang="en-US" baseline="0" dirty="0" smtClean="0"/>
              <a:t> ref. to surface 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bounces?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bounces?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JLy-ci-RyY" TargetMode="External"/><Relationship Id="rId2" Type="http://schemas.openxmlformats.org/officeDocument/2006/relationships/hyperlink" Target="https://vimeo.com/4110917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nder.otoy.com/gallery.ph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dirty="0" smtClean="0"/>
              <a:t>GPU Ray-tracing</a:t>
            </a:r>
            <a:endParaRPr lang="en-US" sz="4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Liam Boone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2013</a:t>
            </a:r>
          </a:p>
        </p:txBody>
      </p:sp>
      <p:pic>
        <p:nvPicPr>
          <p:cNvPr id="2" name="Picture 2" descr="Student Projec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71800" y="6412468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adapted from Karl Li’s slides from fall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5506" y="688635"/>
            <a:ext cx="5632988" cy="59379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5506" y="713663"/>
            <a:ext cx="5632988" cy="58878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and Karl’s GPU Path </a:t>
            </a:r>
            <a:r>
              <a:rPr lang="en-US" dirty="0" smtClean="0"/>
              <a:t>Tracer:</a:t>
            </a: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 smtClean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vimeo.com/41109177</a:t>
            </a:r>
            <a:endParaRPr lang="en-US" sz="2400" dirty="0" smtClean="0"/>
          </a:p>
          <a:p>
            <a:r>
              <a:rPr lang="en-US" dirty="0" smtClean="0"/>
              <a:t>BRIGADE Renderer: </a:t>
            </a:r>
            <a:endParaRPr lang="en-US" dirty="0" smtClean="0"/>
          </a:p>
          <a:p>
            <a:pPr lvl="1"/>
            <a:r>
              <a:rPr lang="en-US" sz="2400" dirty="0" smtClean="0">
                <a:hlinkClick r:id="rId3"/>
              </a:rPr>
              <a:t>http</a:t>
            </a:r>
            <a:r>
              <a:rPr lang="en-US" sz="2400" dirty="0" smtClean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www.youtube.com/watch?v=FJLy-ci-RyY</a:t>
            </a:r>
            <a:endParaRPr lang="en-US" sz="2400" dirty="0" smtClean="0"/>
          </a:p>
          <a:p>
            <a:r>
              <a:rPr lang="en-US" dirty="0" smtClean="0"/>
              <a:t>Octane </a:t>
            </a:r>
            <a:r>
              <a:rPr lang="en-US" dirty="0" err="1" smtClean="0"/>
              <a:t>otoy</a:t>
            </a:r>
            <a:r>
              <a:rPr lang="en-US" dirty="0" smtClean="0"/>
              <a:t>:</a:t>
            </a:r>
          </a:p>
          <a:p>
            <a:pPr lvl="1"/>
            <a:r>
              <a:rPr lang="en-US" sz="2400" dirty="0" smtClean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render.otoy.com/gallery.php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Ray-tracing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For each pixel, shoot a ray into the </a:t>
            </a:r>
            <a:r>
              <a:rPr lang="en-US" sz="2400" dirty="0" smtClean="0"/>
              <a:t>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For each ray, trace until the ray hits a </a:t>
            </a:r>
            <a:r>
              <a:rPr lang="en-US" sz="2400" dirty="0" smtClean="0"/>
              <a:t>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</a:t>
            </a:r>
            <a:r>
              <a:rPr lang="en-US" sz="2400" dirty="0" smtClean="0"/>
              <a:t>or </a:t>
            </a:r>
            <a:r>
              <a:rPr lang="en-US" sz="2400" dirty="0" smtClean="0"/>
              <a:t>each intersection, cast a shadow feeler ray to each light source to see </a:t>
            </a:r>
            <a:r>
              <a:rPr lang="en-US" sz="2400" dirty="0" smtClean="0"/>
              <a:t>if </a:t>
            </a:r>
            <a:r>
              <a:rPr lang="en-US" sz="2400" dirty="0" smtClean="0"/>
              <a:t>each light source is visible and shade the current pixel </a:t>
            </a:r>
            <a:r>
              <a:rPr lang="en-US" sz="2400" dirty="0" smtClean="0"/>
              <a:t>accordingly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If </a:t>
            </a:r>
            <a:r>
              <a:rPr lang="en-US" sz="2400" dirty="0" smtClean="0"/>
              <a:t>the surface is diffuse, stop. If the surface is reflective, shoot a new ray </a:t>
            </a:r>
            <a:r>
              <a:rPr lang="en-US" sz="2400" dirty="0" smtClean="0"/>
              <a:t>reflected </a:t>
            </a:r>
            <a:r>
              <a:rPr lang="en-US" sz="2400" dirty="0" smtClean="0"/>
              <a:t>across the normal from the incident </a:t>
            </a:r>
            <a:r>
              <a:rPr lang="en-US" sz="2400" dirty="0" smtClean="0"/>
              <a:t>ray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Repeat </a:t>
            </a:r>
            <a:r>
              <a:rPr lang="en-US" sz="2400" dirty="0" smtClean="0"/>
              <a:t>steps 1-4 over and over until a maximum tracing depth has </a:t>
            </a:r>
            <a:r>
              <a:rPr lang="en-US" sz="2400" dirty="0" smtClean="0"/>
              <a:t>been reached </a:t>
            </a:r>
            <a:r>
              <a:rPr lang="en-US" sz="2400" dirty="0" smtClean="0"/>
              <a:t>or until the ray hits a light or a diffuse </a:t>
            </a:r>
            <a:r>
              <a:rPr lang="en-US" sz="2400" dirty="0" smtClean="0"/>
              <a:t>surface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rayTrace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depth, ray r, vector&lt;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geom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 objects, vector&lt;lights&gt;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light_sources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[find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closest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intersect object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j,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normal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n,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and point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]</a:t>
            </a:r>
          </a:p>
          <a:p>
            <a:pPr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color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black</a:t>
            </a: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if object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j is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reflective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reflected_r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reflect_ray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(r, normal, 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reflected_color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rayTrace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(depth+1,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reflected_r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, objects,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light_sources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color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reflected_Color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for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each light l in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light_sources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: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if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shadow_ray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(p, l)==true{</a:t>
            </a: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light_contribution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calculate_light_contribution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p,l,n,j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	color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+=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light_contribution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	</a:t>
            </a:r>
          </a:p>
          <a:p>
            <a:pPr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Ray-tracing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 embarrassingly </a:t>
            </a:r>
            <a:r>
              <a:rPr lang="en-US" sz="2800" dirty="0" smtClean="0"/>
              <a:t>parallel </a:t>
            </a:r>
            <a:r>
              <a:rPr lang="en-US" sz="2800" dirty="0" smtClean="0"/>
              <a:t>problem</a:t>
            </a:r>
            <a:endParaRPr lang="en-US" sz="2800" dirty="0" smtClean="0"/>
          </a:p>
          <a:p>
            <a:pPr lvl="1"/>
            <a:r>
              <a:rPr lang="en-US" sz="2400" dirty="0" smtClean="0"/>
              <a:t>Tracing each pixel in the image is computationally independent from all </a:t>
            </a:r>
            <a:r>
              <a:rPr lang="en-US" sz="2400" dirty="0" smtClean="0"/>
              <a:t>other pixels</a:t>
            </a:r>
            <a:endParaRPr lang="en-US" sz="2400" dirty="0" smtClean="0"/>
          </a:p>
          <a:p>
            <a:pPr lvl="1"/>
            <a:r>
              <a:rPr lang="en-US" sz="2400" dirty="0" smtClean="0"/>
              <a:t>Tracing a single pixel is not a terribly computationally intense task, </a:t>
            </a:r>
            <a:r>
              <a:rPr lang="en-US" sz="2400" dirty="0" smtClean="0"/>
              <a:t>there’s </a:t>
            </a:r>
            <a:r>
              <a:rPr lang="en-US" sz="2400" dirty="0" smtClean="0"/>
              <a:t>simply a lot of tracing that needs to </a:t>
            </a:r>
            <a:r>
              <a:rPr lang="en-US" sz="2400" dirty="0" smtClean="0"/>
              <a:t>happen</a:t>
            </a:r>
            <a:endParaRPr lang="en-US" sz="2400" dirty="0" smtClean="0"/>
          </a:p>
          <a:p>
            <a:r>
              <a:rPr lang="en-US" sz="2800" dirty="0" smtClean="0"/>
              <a:t>Solution: parallelize along </a:t>
            </a:r>
            <a:r>
              <a:rPr lang="en-US" sz="2800" dirty="0" smtClean="0"/>
              <a:t>pixels</a:t>
            </a:r>
            <a:endParaRPr lang="en-US" sz="2800" dirty="0" smtClean="0"/>
          </a:p>
          <a:p>
            <a:pPr lvl="1"/>
            <a:r>
              <a:rPr lang="en-US" sz="2400" dirty="0" smtClean="0"/>
              <a:t>Launch one thread per pixel, trace hundreds to thousands of pixels in </a:t>
            </a:r>
            <a:r>
              <a:rPr lang="en-US" sz="2400" dirty="0" smtClean="0"/>
              <a:t>mass parallel</a:t>
            </a: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Caveat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CUDA does not support recursion!*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*Except on Fermi based cards or newer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Ray-tracing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 ray-tracing: a slightly less intuitive ray-tracing algorithm that does </a:t>
            </a:r>
            <a:r>
              <a:rPr lang="en-US" dirty="0" smtClean="0"/>
              <a:t>not </a:t>
            </a:r>
            <a:r>
              <a:rPr lang="en-US" dirty="0" smtClean="0"/>
              <a:t>need recursion!</a:t>
            </a:r>
          </a:p>
          <a:p>
            <a:r>
              <a:rPr lang="en-US" dirty="0" smtClean="0"/>
              <a:t>Analogy: think breadth first search versus depth first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40640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rayTrace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depth, ray r, vector&lt;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geom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 objects,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vector&lt;lights&gt;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light_sources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):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ray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currentRay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r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color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black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for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in {1, 2, …, depth}: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[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determine closest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object j,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normal n, point 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 defTabSz="40640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if object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j is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reflective: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reflected_r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reflect_ray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(r, normal, p); </a:t>
            </a:r>
          </a:p>
          <a:p>
            <a:pPr marL="0" indent="0" defTabSz="40640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for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each light l in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light_sources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: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	if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shadow_ray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(p, 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 == true: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defTabSz="40640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			color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+= color *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calculate_light_contribution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p,l,n,j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); </a:t>
            </a:r>
          </a:p>
          <a:p>
            <a:pPr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return color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path?</a:t>
            </a:r>
            <a:endParaRPr lang="en-US" dirty="0"/>
          </a:p>
        </p:txBody>
      </p:sp>
      <p:pic>
        <p:nvPicPr>
          <p:cNvPr id="4" name="Content Placeholder 3" descr="b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25656" y="1981200"/>
            <a:ext cx="3892688" cy="3886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r>
              <a:rPr lang="en-US" dirty="0" smtClean="0"/>
              <a:t>Quick </a:t>
            </a:r>
            <a:r>
              <a:rPr lang="en-US" dirty="0" smtClean="0"/>
              <a:t>introduction and theory review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The Rendering </a:t>
            </a:r>
            <a:r>
              <a:rPr lang="en-US" dirty="0" smtClean="0"/>
              <a:t>Equation</a:t>
            </a:r>
            <a:endParaRPr lang="en-US" dirty="0" smtClean="0"/>
          </a:p>
          <a:p>
            <a:pPr lvl="1"/>
            <a:r>
              <a:rPr lang="en-US" dirty="0" smtClean="0"/>
              <a:t>Bidirectional reflection distribution </a:t>
            </a:r>
            <a:r>
              <a:rPr lang="en-US" dirty="0" smtClean="0"/>
              <a:t>functions</a:t>
            </a:r>
            <a:endParaRPr lang="en-US" dirty="0" smtClean="0"/>
          </a:p>
          <a:p>
            <a:pPr lvl="1"/>
            <a:r>
              <a:rPr lang="en-US" dirty="0" err="1" smtClean="0"/>
              <a:t>Pathtracing</a:t>
            </a:r>
            <a:r>
              <a:rPr lang="en-US" dirty="0" smtClean="0"/>
              <a:t> algorithm </a:t>
            </a:r>
            <a:r>
              <a:rPr lang="en-US" dirty="0" smtClean="0"/>
              <a:t>overview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Implementing parallel </a:t>
            </a:r>
            <a:r>
              <a:rPr lang="en-US" dirty="0" smtClean="0"/>
              <a:t>ray-tracing</a:t>
            </a:r>
            <a:endParaRPr lang="en-US" dirty="0" smtClean="0"/>
          </a:p>
          <a:p>
            <a:pPr lvl="1"/>
            <a:r>
              <a:rPr lang="en-US" dirty="0" smtClean="0"/>
              <a:t>Recursion versus iteration </a:t>
            </a:r>
          </a:p>
          <a:p>
            <a:pPr lvl="1"/>
            <a:r>
              <a:rPr lang="en-US" dirty="0" smtClean="0"/>
              <a:t>Iterative </a:t>
            </a:r>
            <a:r>
              <a:rPr lang="en-US" dirty="0" smtClean="0"/>
              <a:t>ray-tracing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path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4?</a:t>
            </a:r>
            <a:endParaRPr lang="en-US" dirty="0"/>
          </a:p>
        </p:txBody>
      </p:sp>
      <p:pic>
        <p:nvPicPr>
          <p:cNvPr id="4" name="Content Placeholder 3" descr="b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5656" y="1981200"/>
            <a:ext cx="3892688" cy="3886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path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4? 3?</a:t>
            </a:r>
            <a:endParaRPr lang="en-US" dirty="0"/>
          </a:p>
        </p:txBody>
      </p:sp>
      <p:pic>
        <p:nvPicPr>
          <p:cNvPr id="4" name="Content Placeholder 3" descr="b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5656" y="1981200"/>
            <a:ext cx="3892687" cy="3886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path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4? 3? 2?</a:t>
            </a:r>
            <a:endParaRPr lang="en-US" dirty="0"/>
          </a:p>
        </p:txBody>
      </p:sp>
      <p:pic>
        <p:nvPicPr>
          <p:cNvPr id="4" name="Content Placeholder 3" descr="b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5656" y="1981200"/>
            <a:ext cx="3892687" cy="3886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path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4? 3? 2? 1?</a:t>
            </a:r>
            <a:endParaRPr lang="en-US" dirty="0"/>
          </a:p>
        </p:txBody>
      </p:sp>
      <p:pic>
        <p:nvPicPr>
          <p:cNvPr id="4" name="Content Placeholder 3" descr="b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5656" y="1981200"/>
            <a:ext cx="3892687" cy="3886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path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4? 3? 2? 1? 0?</a:t>
            </a:r>
            <a:endParaRPr lang="en-US" dirty="0"/>
          </a:p>
        </p:txBody>
      </p:sp>
      <p:pic>
        <p:nvPicPr>
          <p:cNvPr id="4" name="Content Placeholder 3" descr="b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5656" y="1981200"/>
            <a:ext cx="3892687" cy="3886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bounces per ray?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no idea!</a:t>
            </a:r>
          </a:p>
          <a:p>
            <a:r>
              <a:rPr lang="en-US" dirty="0" smtClean="0"/>
              <a:t>What does this imply about parallelizing by pixel?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Wasted Cycles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 can only handle finite number of blocks at a time</a:t>
            </a:r>
          </a:p>
          <a:p>
            <a:r>
              <a:rPr lang="en-US" dirty="0" smtClean="0"/>
              <a:t>If some threads need to trace more bounces, then others might spend too much time idling</a:t>
            </a:r>
          </a:p>
          <a:p>
            <a:endParaRPr lang="en-US" dirty="0"/>
          </a:p>
        </p:txBody>
      </p:sp>
      <p:pic>
        <p:nvPicPr>
          <p:cNvPr id="7" name="Picture 6" descr="drunk_bi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648200"/>
            <a:ext cx="5935244" cy="2045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Parallelize by ray, not pixel</a:t>
            </a:r>
          </a:p>
          <a:p>
            <a:r>
              <a:rPr lang="en-US" dirty="0" smtClean="0"/>
              <a:t>Multiple kernel launches that trace individual bounces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800" dirty="0" smtClean="0"/>
              <a:t>Construct pool of rays that need to be tested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800" dirty="0" smtClean="0"/>
              <a:t>Construct accumulator image, initialize black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800" dirty="0" smtClean="0"/>
              <a:t>Launch a kernel to trace ONE bounce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800" dirty="0" smtClean="0"/>
              <a:t>Add any new rays to the pool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800" dirty="0" smtClean="0"/>
              <a:t>Remove terminated rays from the pool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800" dirty="0" smtClean="0"/>
              <a:t>Repeat from 3 until pool is dry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iteration will have fewer rays, requiring fewer blocks, and giving faster execution.</a:t>
            </a:r>
          </a:p>
          <a:p>
            <a:r>
              <a:rPr lang="en-US" sz="2800" dirty="0" smtClean="0"/>
              <a:t>Works very well (even in practice)</a:t>
            </a:r>
          </a:p>
          <a:p>
            <a:r>
              <a:rPr lang="en-US" sz="2800" dirty="0" smtClean="0"/>
              <a:t>Be careful of edge cases!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733800" cy="3886200"/>
          </a:xfrm>
        </p:spPr>
        <p:txBody>
          <a:bodyPr/>
          <a:lstStyle/>
          <a:p>
            <a:r>
              <a:rPr lang="en-US" dirty="0" smtClean="0"/>
              <a:t>Ray pool: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</a:p>
          <a:p>
            <a:r>
              <a:rPr lang="en-US" dirty="0" smtClean="0"/>
              <a:t>Threads needed:</a:t>
            </a:r>
          </a:p>
          <a:p>
            <a:pPr lvl="1"/>
            <a:r>
              <a:rPr lang="en-US" dirty="0" smtClean="0"/>
              <a:t>3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Ray 1 terminates</a:t>
            </a:r>
            <a:endParaRPr lang="en-US" dirty="0" smtClean="0"/>
          </a:p>
        </p:txBody>
      </p:sp>
      <p:pic>
        <p:nvPicPr>
          <p:cNvPr id="4" name="Picture 3" descr="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2046" y="1676400"/>
            <a:ext cx="4873162" cy="4001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2590800"/>
            <a:ext cx="6324600" cy="3276600"/>
          </a:xfrm>
        </p:spPr>
        <p:txBody>
          <a:bodyPr/>
          <a:lstStyle/>
          <a:p>
            <a:r>
              <a:rPr lang="en-US" dirty="0" smtClean="0"/>
              <a:t>Outgoing light</a:t>
            </a:r>
          </a:p>
          <a:p>
            <a:r>
              <a:rPr lang="en-US" dirty="0" smtClean="0"/>
              <a:t>Emitted light</a:t>
            </a:r>
          </a:p>
          <a:p>
            <a:r>
              <a:rPr lang="en-US" dirty="0" smtClean="0"/>
              <a:t>Integrate over a hemisphere</a:t>
            </a:r>
          </a:p>
          <a:p>
            <a:r>
              <a:rPr lang="en-US" dirty="0" smtClean="0"/>
              <a:t>BRDF (more on this later)</a:t>
            </a:r>
          </a:p>
          <a:p>
            <a:r>
              <a:rPr lang="en-US" dirty="0" smtClean="0"/>
              <a:t>Incoming light</a:t>
            </a:r>
          </a:p>
          <a:p>
            <a:r>
              <a:rPr lang="en-US" dirty="0" smtClean="0"/>
              <a:t>Attenuation term between light direction and normal</a:t>
            </a:r>
          </a:p>
          <a:p>
            <a:endParaRPr lang="en-US" dirty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57200" y="1600200"/>
          <a:ext cx="8229600" cy="914400"/>
        </p:xfrm>
        <a:graphic>
          <a:graphicData uri="http://schemas.openxmlformats.org/presentationml/2006/ole">
            <p:oleObj spid="_x0000_s1027" name="Equation" r:id="rId3" imgW="3416040" imgH="317160" progId="Equation.DSMT4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09600" y="2590800"/>
          <a:ext cx="1422400" cy="533400"/>
        </p:xfrm>
        <a:graphic>
          <a:graphicData uri="http://schemas.openxmlformats.org/presentationml/2006/ole">
            <p:oleObj spid="_x0000_s1030" name="Equation" r:id="rId4" imgW="609480" imgH="228600" progId="Equation.DSMT4">
              <p:embed/>
            </p:oleObj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609600" y="3200400"/>
          <a:ext cx="1306286" cy="571500"/>
        </p:xfrm>
        <a:graphic>
          <a:graphicData uri="http://schemas.openxmlformats.org/presentationml/2006/ole">
            <p:oleObj spid="_x0000_s1031" name="Equation" r:id="rId5" imgW="609480" imgH="228600" progId="Equation.DSMT4">
              <p:embed/>
            </p:oleObj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1143000" y="3733800"/>
          <a:ext cx="369570" cy="615950"/>
        </p:xfrm>
        <a:graphic>
          <a:graphicData uri="http://schemas.openxmlformats.org/presentationml/2006/ole">
            <p:oleObj spid="_x0000_s1032" name="Equation" r:id="rId6" imgW="190440" imgH="317160" progId="Equation.DSMT4">
              <p:embed/>
            </p:oleObj>
          </a:graphicData>
        </a:graphic>
      </p:graphicFrame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533400" y="4419600"/>
          <a:ext cx="1524000" cy="457200"/>
        </p:xfrm>
        <a:graphic>
          <a:graphicData uri="http://schemas.openxmlformats.org/presentationml/2006/ole">
            <p:oleObj spid="_x0000_s1033" name="Equation" r:id="rId7" imgW="761760" imgH="228600" progId="Equation.DSMT4">
              <p:embed/>
            </p:oleObj>
          </a:graphicData>
        </a:graphic>
      </p:graphicFrame>
      <p:graphicFrame>
        <p:nvGraphicFramePr>
          <p:cNvPr id="1034" name="Object 10"/>
          <p:cNvGraphicFramePr>
            <a:graphicFrameLocks noChangeAspect="1"/>
          </p:cNvGraphicFramePr>
          <p:nvPr/>
        </p:nvGraphicFramePr>
        <p:xfrm>
          <a:off x="609600" y="4953000"/>
          <a:ext cx="1333500" cy="533400"/>
        </p:xfrm>
        <a:graphic>
          <a:graphicData uri="http://schemas.openxmlformats.org/presentationml/2006/ole">
            <p:oleObj spid="_x0000_s1034" name="Equation" r:id="rId8" imgW="571320" imgH="228600" progId="Equation.DSMT4">
              <p:embed/>
            </p:oleObj>
          </a:graphicData>
        </a:graphic>
      </p:graphicFrame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914400" y="5562600"/>
          <a:ext cx="914400" cy="457200"/>
        </p:xfrm>
        <a:graphic>
          <a:graphicData uri="http://schemas.openxmlformats.org/presentationml/2006/ole">
            <p:oleObj spid="_x0000_s1035" name="Equation" r:id="rId9" imgW="355320" imgH="177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733800" cy="3886200"/>
          </a:xfrm>
        </p:spPr>
        <p:txBody>
          <a:bodyPr/>
          <a:lstStyle/>
          <a:p>
            <a:r>
              <a:rPr lang="en-US" dirty="0" smtClean="0"/>
              <a:t>Ray pool: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</a:p>
          <a:p>
            <a:r>
              <a:rPr lang="en-US" dirty="0" smtClean="0"/>
              <a:t>Threads needed:</a:t>
            </a:r>
          </a:p>
          <a:p>
            <a:pPr lvl="1"/>
            <a:r>
              <a:rPr lang="en-US" dirty="0" smtClean="0"/>
              <a:t>2</a:t>
            </a:r>
          </a:p>
        </p:txBody>
      </p:sp>
      <p:pic>
        <p:nvPicPr>
          <p:cNvPr id="4" name="Picture 3" descr="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2046" y="1683779"/>
            <a:ext cx="4873162" cy="39863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733800" cy="3886200"/>
          </a:xfrm>
        </p:spPr>
        <p:txBody>
          <a:bodyPr/>
          <a:lstStyle/>
          <a:p>
            <a:r>
              <a:rPr lang="en-US" dirty="0" smtClean="0"/>
              <a:t>Ray pool: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</a:p>
          <a:p>
            <a:r>
              <a:rPr lang="en-US" dirty="0" smtClean="0"/>
              <a:t>Threads needed:</a:t>
            </a:r>
          </a:p>
          <a:p>
            <a:pPr lvl="1"/>
            <a:r>
              <a:rPr lang="en-US" dirty="0" smtClean="0"/>
              <a:t>2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Ray 3 terminates</a:t>
            </a:r>
            <a:endParaRPr lang="en-US" dirty="0" smtClean="0"/>
          </a:p>
        </p:txBody>
      </p:sp>
      <p:pic>
        <p:nvPicPr>
          <p:cNvPr id="4" name="Picture 3" descr="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655" y="1676400"/>
            <a:ext cx="4863944" cy="40011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733800" cy="3886200"/>
          </a:xfrm>
        </p:spPr>
        <p:txBody>
          <a:bodyPr/>
          <a:lstStyle/>
          <a:p>
            <a:r>
              <a:rPr lang="en-US" dirty="0" smtClean="0"/>
              <a:t>Ray pool: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2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en-US" dirty="0" smtClean="0"/>
              <a:t>Threads needed:</a:t>
            </a:r>
          </a:p>
          <a:p>
            <a:pPr lvl="1"/>
            <a:r>
              <a:rPr lang="en-US" dirty="0" smtClean="0"/>
              <a:t>1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Ray 2 terminates</a:t>
            </a:r>
            <a:endParaRPr lang="en-US" dirty="0" smtClean="0"/>
          </a:p>
        </p:txBody>
      </p:sp>
      <p:pic>
        <p:nvPicPr>
          <p:cNvPr id="4" name="Picture 3" descr="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2046" y="1697501"/>
            <a:ext cx="4873162" cy="39589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in a static scene on the first bounce?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in a static scene on the first bounce?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threads are all trying to access the same places in global memory!</a:t>
            </a:r>
          </a:p>
          <a:p>
            <a:r>
              <a:rPr lang="en-US" dirty="0" smtClean="0"/>
              <a:t>Two solutions:</a:t>
            </a:r>
          </a:p>
          <a:p>
            <a:pPr lvl="1"/>
            <a:r>
              <a:rPr lang="en-US" dirty="0" smtClean="0"/>
              <a:t>Cache geometry in shared memory</a:t>
            </a:r>
          </a:p>
          <a:p>
            <a:pPr lvl="2"/>
            <a:r>
              <a:rPr lang="en-US" dirty="0" smtClean="0"/>
              <a:t>When would this be bad?</a:t>
            </a:r>
          </a:p>
          <a:p>
            <a:pPr lvl="1"/>
            <a:r>
              <a:rPr lang="en-US" dirty="0" smtClean="0"/>
              <a:t>Cache the result of the first bounce and start from there next time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Reflectance Distribution </a:t>
            </a:r>
            <a:r>
              <a:rPr lang="en-US" dirty="0" smtClean="0"/>
              <a:t>Functions (BRDFs)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en-US" dirty="0" smtClean="0"/>
              <a:t>Defines how light is reflected at a </a:t>
            </a:r>
            <a:r>
              <a:rPr lang="en-US" dirty="0" smtClean="0"/>
              <a:t>given </a:t>
            </a:r>
            <a:r>
              <a:rPr lang="en-US" dirty="0" smtClean="0"/>
              <a:t>opaque surface </a:t>
            </a:r>
            <a:endParaRPr lang="en-US" dirty="0" smtClean="0"/>
          </a:p>
          <a:p>
            <a:r>
              <a:rPr lang="en-US" dirty="0" smtClean="0"/>
              <a:t>Reflectance </a:t>
            </a:r>
            <a:r>
              <a:rPr lang="en-US" dirty="0" smtClean="0"/>
              <a:t>models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Ideal </a:t>
            </a:r>
            <a:r>
              <a:rPr lang="en-US" dirty="0" err="1" smtClean="0"/>
              <a:t>Specular</a:t>
            </a:r>
            <a:r>
              <a:rPr lang="en-US" dirty="0" smtClean="0"/>
              <a:t> (think mirrors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Ideal </a:t>
            </a:r>
            <a:r>
              <a:rPr lang="en-US" dirty="0" smtClean="0"/>
              <a:t>Diffuse</a:t>
            </a:r>
            <a:endParaRPr lang="en-US" dirty="0" smtClean="0"/>
          </a:p>
          <a:p>
            <a:r>
              <a:rPr lang="en-US" dirty="0" smtClean="0"/>
              <a:t>Can be extended with transmittance to produce the BSDF: Bidirectional Scattering Distribution Function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Models: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Ideal </a:t>
            </a:r>
            <a:r>
              <a:rPr lang="en-US" dirty="0" err="1" smtClean="0"/>
              <a:t>Specular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Incoming light </a:t>
            </a:r>
            <a:r>
              <a:rPr lang="en-US" dirty="0" smtClean="0"/>
              <a:t>and outgoing light make the </a:t>
            </a:r>
            <a:r>
              <a:rPr lang="en-US" dirty="0" smtClean="0"/>
              <a:t>same </a:t>
            </a:r>
            <a:r>
              <a:rPr lang="en-US" dirty="0" smtClean="0"/>
              <a:t>angle across the surface </a:t>
            </a:r>
            <a:r>
              <a:rPr lang="en-US" dirty="0" smtClean="0"/>
              <a:t>normal</a:t>
            </a:r>
            <a:r>
              <a:rPr lang="en-US" dirty="0" smtClean="0"/>
              <a:t>, so angle of incidence = </a:t>
            </a:r>
            <a:r>
              <a:rPr lang="en-US" dirty="0" smtClean="0"/>
              <a:t>angle </a:t>
            </a:r>
            <a:r>
              <a:rPr lang="en-US" dirty="0" smtClean="0"/>
              <a:t>of </a:t>
            </a:r>
            <a:r>
              <a:rPr lang="en-US" dirty="0" smtClean="0"/>
              <a:t>reflection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pec_dia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3962400"/>
            <a:ext cx="3029373" cy="2114845"/>
          </a:xfrm>
          <a:prstGeom prst="rect">
            <a:avLst/>
          </a:prstGeom>
        </p:spPr>
      </p:pic>
      <p:pic>
        <p:nvPicPr>
          <p:cNvPr id="5" name="Picture 4" descr="sp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5048" y="3599995"/>
            <a:ext cx="3238952" cy="3258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Models: </a:t>
            </a:r>
            <a:br>
              <a:rPr lang="en-US" dirty="0" smtClean="0"/>
            </a:br>
            <a:r>
              <a:rPr lang="en-US" dirty="0" smtClean="0"/>
              <a:t>Ideal Diffuse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209800"/>
          </a:xfrm>
        </p:spPr>
        <p:txBody>
          <a:bodyPr/>
          <a:lstStyle/>
          <a:p>
            <a:r>
              <a:rPr lang="en-US" dirty="0" smtClean="0"/>
              <a:t>Ideal diffuse reflection: light is equally likely to be </a:t>
            </a:r>
            <a:r>
              <a:rPr lang="en-US" dirty="0" smtClean="0"/>
              <a:t>reflected </a:t>
            </a:r>
            <a:r>
              <a:rPr lang="en-US" dirty="0" smtClean="0"/>
              <a:t>in any output direction within a </a:t>
            </a:r>
            <a:r>
              <a:rPr lang="en-US" dirty="0" smtClean="0"/>
              <a:t>hemisphere </a:t>
            </a:r>
            <a:r>
              <a:rPr lang="en-US" dirty="0" smtClean="0"/>
              <a:t>oriented along the surface normal over </a:t>
            </a:r>
            <a:r>
              <a:rPr lang="en-US" dirty="0" smtClean="0"/>
              <a:t>a </a:t>
            </a:r>
            <a:r>
              <a:rPr lang="en-US" dirty="0" smtClean="0"/>
              <a:t>given point</a:t>
            </a:r>
          </a:p>
          <a:p>
            <a:endParaRPr lang="en-US" dirty="0"/>
          </a:p>
        </p:txBody>
      </p:sp>
      <p:pic>
        <p:nvPicPr>
          <p:cNvPr id="4" name="Picture 3" descr="dif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200" y="4020942"/>
            <a:ext cx="2971800" cy="2837058"/>
          </a:xfrm>
          <a:prstGeom prst="rect">
            <a:avLst/>
          </a:prstGeom>
        </p:spPr>
      </p:pic>
      <p:pic>
        <p:nvPicPr>
          <p:cNvPr id="5" name="Picture 4" descr="diff_dia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4419600"/>
            <a:ext cx="2524478" cy="1914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r>
              <a:rPr lang="en-US" dirty="0" smtClean="0"/>
              <a:t>Solves the rendering equation, </a:t>
            </a:r>
            <a:r>
              <a:rPr lang="en-US" dirty="0" smtClean="0"/>
              <a:t>which </a:t>
            </a:r>
            <a:r>
              <a:rPr lang="en-US" dirty="0" smtClean="0"/>
              <a:t>was first proposed by James </a:t>
            </a:r>
            <a:r>
              <a:rPr lang="en-US" dirty="0" err="1" smtClean="0"/>
              <a:t>Kajiya</a:t>
            </a:r>
            <a:r>
              <a:rPr lang="en-US" dirty="0" smtClean="0"/>
              <a:t> </a:t>
            </a:r>
            <a:r>
              <a:rPr lang="en-US" dirty="0" smtClean="0"/>
              <a:t>in 1986</a:t>
            </a:r>
          </a:p>
          <a:p>
            <a:r>
              <a:rPr lang="en-US" dirty="0" smtClean="0"/>
              <a:t>Generalizes ray </a:t>
            </a:r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Full global illumination</a:t>
            </a:r>
          </a:p>
          <a:p>
            <a:pPr lvl="1"/>
            <a:r>
              <a:rPr lang="en-US" dirty="0" smtClean="0"/>
              <a:t>Soft shadows</a:t>
            </a:r>
            <a:endParaRPr lang="en-US" dirty="0" smtClean="0"/>
          </a:p>
          <a:p>
            <a:pPr lvl="1"/>
            <a:r>
              <a:rPr lang="en-US" dirty="0" smtClean="0"/>
              <a:t>DOF</a:t>
            </a:r>
          </a:p>
          <a:p>
            <a:pPr lvl="1"/>
            <a:r>
              <a:rPr lang="en-US" dirty="0" err="1" smtClean="0"/>
              <a:t>Antialiasing</a:t>
            </a:r>
            <a:endParaRPr lang="en-US" dirty="0" smtClean="0"/>
          </a:p>
          <a:p>
            <a:r>
              <a:rPr lang="en-US" dirty="0" err="1" smtClean="0"/>
              <a:t>Potenially</a:t>
            </a:r>
            <a:r>
              <a:rPr lang="en-US" dirty="0" smtClean="0"/>
              <a:t> extremely slow on the CPU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pixel, shoot a ray into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ray, trace until the ray hits a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the </a:t>
            </a:r>
            <a:r>
              <a:rPr lang="en-US" dirty="0" err="1" smtClean="0"/>
              <a:t>emittance</a:t>
            </a:r>
            <a:r>
              <a:rPr lang="en-US" dirty="0" smtClean="0"/>
              <a:t> and BRDF then send the ray in a new random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Continue bouncing each ray until a recursion depth is reached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steps 1-4 until convergence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5506" y="685800"/>
            <a:ext cx="5632988" cy="5943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9735</TotalTime>
  <Words>834</Words>
  <Application>Microsoft Office PowerPoint</Application>
  <PresentationFormat>On-screen Show (4:3)</PresentationFormat>
  <Paragraphs>174</Paragraphs>
  <Slides>34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Pixel</vt:lpstr>
      <vt:lpstr>MathType 6.0 Equation</vt:lpstr>
      <vt:lpstr>GPU Ray-tracing</vt:lpstr>
      <vt:lpstr>Outline</vt:lpstr>
      <vt:lpstr>The Rendering Equation</vt:lpstr>
      <vt:lpstr>Bidirectional Reflectance Distribution Functions (BRDFs)</vt:lpstr>
      <vt:lpstr>Reflectance Models:  Ideal Specular</vt:lpstr>
      <vt:lpstr>Reflectance Models:  Ideal Diffuse</vt:lpstr>
      <vt:lpstr>Path-tracing</vt:lpstr>
      <vt:lpstr>Algorithm</vt:lpstr>
      <vt:lpstr>Slide 9</vt:lpstr>
      <vt:lpstr>Slide 10</vt:lpstr>
      <vt:lpstr>Slide 11</vt:lpstr>
      <vt:lpstr>Demos</vt:lpstr>
      <vt:lpstr>Basic Ray-tracing Algorithm</vt:lpstr>
      <vt:lpstr>Recursion</vt:lpstr>
      <vt:lpstr>Parallelizing Ray-tracing</vt:lpstr>
      <vt:lpstr>One Caveat </vt:lpstr>
      <vt:lpstr>Iterative Ray-tracing</vt:lpstr>
      <vt:lpstr>Iteration</vt:lpstr>
      <vt:lpstr>How many bounces per path?</vt:lpstr>
      <vt:lpstr>How many bounces per path? 4?</vt:lpstr>
      <vt:lpstr>How many bounces per path? 4? 3?</vt:lpstr>
      <vt:lpstr>How many bounces per path? 4? 3? 2?</vt:lpstr>
      <vt:lpstr>How many bounces per path? 4? 3? 2? 1?</vt:lpstr>
      <vt:lpstr>How many bounces per path? 4? 3? 2? 1? 0?</vt:lpstr>
      <vt:lpstr>How many bounces per ray?</vt:lpstr>
      <vt:lpstr>Wasted Cycles</vt:lpstr>
      <vt:lpstr>Ray Parallelization</vt:lpstr>
      <vt:lpstr>Ray Parallelization</vt:lpstr>
      <vt:lpstr>Example</vt:lpstr>
      <vt:lpstr>Example</vt:lpstr>
      <vt:lpstr>Example</vt:lpstr>
      <vt:lpstr>Example</vt:lpstr>
      <vt:lpstr>Memory Management</vt:lpstr>
      <vt:lpstr>Memory Management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wboone</cp:lastModifiedBy>
  <cp:revision>122</cp:revision>
  <cp:lastPrinted>2012-09-05T18:36:18Z</cp:lastPrinted>
  <dcterms:created xsi:type="dcterms:W3CDTF">2011-01-14T02:17:40Z</dcterms:created>
  <dcterms:modified xsi:type="dcterms:W3CDTF">2013-09-18T20:56:31Z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